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8"/>
  </p:notesMasterIdLst>
  <p:sldIdLst>
    <p:sldId id="256" r:id="rId5"/>
    <p:sldId id="257" r:id="rId6"/>
    <p:sldId id="261" r:id="rId7"/>
    <p:sldId id="282" r:id="rId8"/>
    <p:sldId id="260" r:id="rId9"/>
    <p:sldId id="281" r:id="rId10"/>
    <p:sldId id="280" r:id="rId11"/>
    <p:sldId id="262" r:id="rId12"/>
    <p:sldId id="263" r:id="rId13"/>
    <p:sldId id="258" r:id="rId14"/>
    <p:sldId id="264" r:id="rId15"/>
    <p:sldId id="278" r:id="rId16"/>
    <p:sldId id="279" r:id="rId17"/>
    <p:sldId id="267" r:id="rId18"/>
    <p:sldId id="268" r:id="rId19"/>
    <p:sldId id="269" r:id="rId20"/>
    <p:sldId id="270" r:id="rId21"/>
    <p:sldId id="272" r:id="rId22"/>
    <p:sldId id="273" r:id="rId23"/>
    <p:sldId id="274" r:id="rId24"/>
    <p:sldId id="275" r:id="rId25"/>
    <p:sldId id="276" r:id="rId26"/>
    <p:sldId id="277" r:id="rId2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81719" autoAdjust="0"/>
  </p:normalViewPr>
  <p:slideViewPr>
    <p:cSldViewPr snapToGrid="0" snapToObjects="1" showGuides="1">
      <p:cViewPr varScale="1">
        <p:scale>
          <a:sx n="90" d="100"/>
          <a:sy n="90" d="100"/>
        </p:scale>
        <p:origin x="119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7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7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8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8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8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9T03:25:30.88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Discussion Slide </a:t>
            </a:r>
            <a:r>
              <a:rPr lang="en-US" dirty="0"/>
              <a:t>Model Performance &amp; Key Insights</a:t>
            </a:r>
            <a:endParaRPr lang="en-US" b="1" dirty="0"/>
          </a:p>
          <a:p>
            <a:r>
              <a:rPr lang="en-US" b="1" dirty="0"/>
              <a:t>Model Performance &amp; Key Insights</a:t>
            </a:r>
            <a:endParaRPr lang="en-US" dirty="0"/>
          </a:p>
          <a:p>
            <a:pPr>
              <a:buFont typeface="Arial" panose="020B0604020202020204" pitchFamily="34" charset="0"/>
              <a:buChar char="•"/>
            </a:pPr>
            <a:r>
              <a:rPr lang="en-US" dirty="0"/>
              <a:t>Performance of models (Logistic Regression, Decision Trees, KNN, SVM) in predicting first-stage landing success.</a:t>
            </a:r>
          </a:p>
          <a:p>
            <a:pPr>
              <a:buFont typeface="Arial" panose="020B0604020202020204" pitchFamily="34" charset="0"/>
              <a:buChar char="•"/>
            </a:pPr>
            <a:r>
              <a:rPr lang="en-US" dirty="0"/>
              <a:t>Highlight the best-performing models based on accuracy and confusion matrices.</a:t>
            </a:r>
          </a:p>
          <a:p>
            <a:pPr>
              <a:buFont typeface="Arial" panose="020B0604020202020204" pitchFamily="34" charset="0"/>
              <a:buChar char="•"/>
            </a:pPr>
            <a:r>
              <a:rPr lang="en-US" dirty="0"/>
              <a:t>Explain why certain models performed better (e.g., hyperparameter tuning or dataset characteristics).</a:t>
            </a:r>
          </a:p>
          <a:p>
            <a:pPr>
              <a:buFont typeface="Arial" panose="020B0604020202020204" pitchFamily="34" charset="0"/>
              <a:buChar char="•"/>
            </a:pPr>
            <a:r>
              <a:rPr lang="en-US" dirty="0"/>
              <a:t>Link these findings to cost-saving strategies and how predicting success impacts Space Y’s ability to reuse rockets efficiently.</a:t>
            </a:r>
          </a:p>
          <a:p>
            <a:r>
              <a:rPr lang="en-US" b="1" dirty="0"/>
              <a:t>Challenges Encountered</a:t>
            </a:r>
            <a:endParaRPr lang="en-US" dirty="0"/>
          </a:p>
          <a:p>
            <a:pPr>
              <a:buFont typeface="Arial" panose="020B0604020202020204" pitchFamily="34" charset="0"/>
              <a:buChar char="•"/>
            </a:pPr>
            <a:r>
              <a:rPr lang="en-US" dirty="0"/>
              <a:t>Data collection and cleaning challenges (e.g., handling missing data, web scraping issues).</a:t>
            </a:r>
          </a:p>
          <a:p>
            <a:pPr>
              <a:buFont typeface="Arial" panose="020B0604020202020204" pitchFamily="34" charset="0"/>
              <a:buChar char="•"/>
            </a:pPr>
            <a:r>
              <a:rPr lang="en-US" dirty="0"/>
              <a:t>Challenges in model training (e.g., difficulty in tuning hyperparameters, balancing the dataset).</a:t>
            </a:r>
          </a:p>
          <a:p>
            <a:pPr>
              <a:buFont typeface="Arial" panose="020B0604020202020204" pitchFamily="34" charset="0"/>
              <a:buChar char="•"/>
            </a:pPr>
            <a:r>
              <a:rPr lang="en-US" dirty="0"/>
              <a:t>Steps taken to overcome these obstacles (e.g., data wrangling techniques, model adjustments).</a:t>
            </a:r>
          </a:p>
          <a:p>
            <a:r>
              <a:rPr lang="en-US" b="1" dirty="0"/>
              <a:t>Future Considerations</a:t>
            </a:r>
            <a:endParaRPr lang="en-US" dirty="0"/>
          </a:p>
          <a:p>
            <a:pPr>
              <a:buFont typeface="Arial" panose="020B0604020202020204" pitchFamily="34" charset="0"/>
              <a:buChar char="•"/>
            </a:pPr>
            <a:r>
              <a:rPr lang="en-US" dirty="0"/>
              <a:t>Discuss potential for future enhancements, such as using more advanced models (e.g., neural networks).</a:t>
            </a:r>
          </a:p>
          <a:p>
            <a:pPr>
              <a:buFont typeface="Arial" panose="020B0604020202020204" pitchFamily="34" charset="0"/>
              <a:buChar char="•"/>
            </a:pPr>
            <a:r>
              <a:rPr lang="en-US" dirty="0"/>
              <a:t>Explore additional features or data sources to further improve prediction accuracy.</a:t>
            </a:r>
          </a:p>
          <a:p>
            <a:pPr>
              <a:buFont typeface="Arial" panose="020B0604020202020204" pitchFamily="34" charset="0"/>
              <a:buChar char="•"/>
            </a:pPr>
            <a:r>
              <a:rPr lang="en-US" dirty="0"/>
              <a:t>Consider developing more sophisticated pricing models based on the success of future launches.</a:t>
            </a:r>
          </a:p>
          <a:p>
            <a:pPr>
              <a:buFont typeface="Arial" panose="020B0604020202020204" pitchFamily="34" charset="0"/>
              <a:buChar char="•"/>
            </a:pPr>
            <a:endParaRPr lang="en-US" dirty="0"/>
          </a:p>
          <a:p>
            <a:pPr>
              <a:buFont typeface="Arial" panose="020B0604020202020204" pitchFamily="34" charset="0"/>
              <a:buChar char="•"/>
            </a:pPr>
            <a:r>
              <a:rPr lang="en-US" dirty="0"/>
              <a:t>Include charts comparing the performance of the models (e.g., a bar chart or a table showing accuracy scores for Logistic Regression, Decision Trees, KNN, SVM).A confusion matrix visual for the best-performing model can be helpful.</a:t>
            </a:r>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4960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Overall Findings &amp; Business Implications:</a:t>
            </a:r>
          </a:p>
          <a:p>
            <a:r>
              <a:rPr lang="en-US" dirty="0"/>
              <a:t>"By accurately predicting first-stage landings, Space Y could save millions per launch, bringing down costs below competitors like Rocket Lab and Blue Origin.“</a:t>
            </a:r>
          </a:p>
          <a:p>
            <a:r>
              <a:rPr lang="en-US" dirty="0"/>
              <a:t>"This model's predictions directly impact Space Y's pricing strategies, allowing us to undercut market prices."</a:t>
            </a:r>
            <a:endParaRPr lang="en-US" b="1" dirty="0"/>
          </a:p>
          <a:p>
            <a:r>
              <a:rPr lang="en-US" b="1" dirty="0"/>
              <a:t>Impact on Space Y’s Business Strategy</a:t>
            </a:r>
            <a:endParaRPr lang="en-US" dirty="0"/>
          </a:p>
          <a:p>
            <a:pPr>
              <a:buFont typeface="Arial" panose="020B0604020202020204" pitchFamily="34" charset="0"/>
              <a:buChar char="•"/>
            </a:pPr>
            <a:r>
              <a:rPr lang="en-US" dirty="0"/>
              <a:t>Accurate landing predictions can directly impact Space Y's ability to cut costs by reusing first stages.</a:t>
            </a:r>
          </a:p>
          <a:p>
            <a:pPr>
              <a:buFont typeface="Arial" panose="020B0604020202020204" pitchFamily="34" charset="0"/>
              <a:buChar char="•"/>
            </a:pPr>
            <a:r>
              <a:rPr lang="en-US" dirty="0"/>
              <a:t>Discuss how Space Y can leverage this analysis to create competitive pricing strategies, similar to SpaceX’s affordable launches.</a:t>
            </a:r>
          </a:p>
          <a:p>
            <a:pPr>
              <a:buFont typeface="Arial" panose="020B0604020202020204" pitchFamily="34" charset="0"/>
              <a:buChar char="•"/>
            </a:pPr>
            <a:r>
              <a:rPr lang="en-US" dirty="0"/>
              <a:t>Potential for Space Y to compete with Blue Origin, Rocket Lab, and Virgin Galactic by optimizing reusability and reducing launch costs.</a:t>
            </a:r>
          </a:p>
          <a:p>
            <a:r>
              <a:rPr lang="en-US" b="1" dirty="0"/>
              <a:t>Optimizing Rocket Launches</a:t>
            </a:r>
            <a:endParaRPr lang="en-US" dirty="0"/>
          </a:p>
          <a:p>
            <a:pPr>
              <a:buFont typeface="Arial" panose="020B0604020202020204" pitchFamily="34" charset="0"/>
              <a:buChar char="•"/>
            </a:pPr>
            <a:r>
              <a:rPr lang="en-US" dirty="0"/>
              <a:t>Using the machine learning models to predict successful landings enables Space Y to optimize the reuse of rockets, potentially reducing launch costs by millions.</a:t>
            </a:r>
          </a:p>
          <a:p>
            <a:pPr>
              <a:buFont typeface="Arial" panose="020B0604020202020204" pitchFamily="34" charset="0"/>
              <a:buChar char="•"/>
            </a:pPr>
            <a:r>
              <a:rPr lang="en-US" dirty="0"/>
              <a:t>Accurate predictions allow Space Y to better plan for payload and mission-specific requirements, giving them a competitive edge.</a:t>
            </a:r>
          </a:p>
          <a:p>
            <a:pPr>
              <a:buFont typeface="Arial" panose="020B0604020202020204" pitchFamily="34" charset="0"/>
              <a:buChar char="•"/>
            </a:pPr>
            <a:endParaRPr lang="en-US" dirty="0"/>
          </a:p>
          <a:p>
            <a:pPr>
              <a:buFont typeface="Arial" panose="020B0604020202020204" pitchFamily="34" charset="0"/>
              <a:buChar char="•"/>
            </a:pPr>
            <a:r>
              <a:rPr lang="en-US" dirty="0"/>
              <a:t>A visual showing potential cost savings if the first stage of the rocket is reused (e.g., a comparison bar chart between reusable vs. non-reusable launches).A visual depicting the competition landscape (e.g., a graphic showing SpaceX, Blue Origin, Rocket Lab, and Space Y's potential positioning).</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9322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shows that accurate landing predictions allow Space Y to optimize launch operations and reduce </a:t>
            </a:r>
            <a:r>
              <a:rPr lang="en-US" dirty="0" err="1"/>
              <a:t>costs.""With</a:t>
            </a:r>
            <a:r>
              <a:rPr lang="en-US" dirty="0"/>
              <a:t> more data and advanced models, Space Y can further enhance its predictive capabilities.“</a:t>
            </a:r>
          </a:p>
          <a:p>
            <a:endParaRPr lang="en-US" b="1" dirty="0"/>
          </a:p>
          <a:p>
            <a:r>
              <a:rPr lang="en-US" b="1" dirty="0"/>
              <a:t>Summary</a:t>
            </a:r>
            <a:r>
              <a:rPr lang="en-US" dirty="0"/>
              <a:t>: Machine learning models provide an effective way to predict the success of first-stage rocket landings, which is crucial for cost optimization and business strategy.</a:t>
            </a:r>
          </a:p>
          <a:p>
            <a:r>
              <a:rPr lang="en-US" b="1" dirty="0"/>
              <a:t>Business Value</a:t>
            </a:r>
            <a:r>
              <a:rPr lang="en-US" dirty="0"/>
              <a:t>: Space Y can use these models to reduce costs, enhance reusability, and compete effectively in the growing space industry.</a:t>
            </a:r>
          </a:p>
          <a:p>
            <a:r>
              <a:rPr lang="en-US" b="1" dirty="0"/>
              <a:t>Next Steps</a:t>
            </a:r>
            <a:r>
              <a:rPr lang="en-US" dirty="0"/>
              <a:t>: Incorporate more complex models, explore new data sources, and refine pricing strategies based on model predictions. Continue improving predictive accuracy to support future rocket launches and drive innovation for Space Y.</a:t>
            </a:r>
          </a:p>
          <a:p>
            <a:r>
              <a:rPr lang="en-US" dirty="0"/>
              <a:t>A summary chart or infographic summarizing the key findings or takeaways.</a:t>
            </a:r>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8562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additional SQL queries, charts, or code snippets from your </a:t>
            </a:r>
            <a:r>
              <a:rPr lang="en-US" dirty="0" err="1"/>
              <a:t>Jupyter</a:t>
            </a:r>
            <a:r>
              <a:rPr lang="en-US" dirty="0"/>
              <a:t> Notebooks here.</a:t>
            </a:r>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84386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314322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 Information on SpaceX and the Competition</a:t>
            </a:r>
          </a:p>
          <a:p>
            <a:r>
              <a:rPr lang="en-US" dirty="0"/>
              <a:t>SpaceX, founded by Elon Musk, has revolutionized the space industry with groundbreaking achievements such as:</a:t>
            </a:r>
          </a:p>
          <a:p>
            <a:pPr>
              <a:buFont typeface="Arial" panose="020B0604020202020204" pitchFamily="34" charset="0"/>
              <a:buChar char="•"/>
            </a:pPr>
            <a:r>
              <a:rPr lang="en-US" dirty="0"/>
              <a:t>Launching spacecraft to the International Space Station.</a:t>
            </a:r>
          </a:p>
          <a:p>
            <a:pPr>
              <a:buFont typeface="Arial" panose="020B0604020202020204" pitchFamily="34" charset="0"/>
              <a:buChar char="•"/>
            </a:pPr>
            <a:r>
              <a:rPr lang="en-US" dirty="0"/>
              <a:t>Developing </a:t>
            </a:r>
            <a:r>
              <a:rPr lang="en-US" b="1" dirty="0" err="1"/>
              <a:t>Starlink</a:t>
            </a:r>
            <a:r>
              <a:rPr lang="en-US" dirty="0"/>
              <a:t>, a satellite internet service providing global connectivity.</a:t>
            </a:r>
          </a:p>
          <a:p>
            <a:pPr>
              <a:buFont typeface="Arial" panose="020B0604020202020204" pitchFamily="34" charset="0"/>
              <a:buChar char="•"/>
            </a:pPr>
            <a:r>
              <a:rPr lang="en-US" dirty="0"/>
              <a:t>Conducting manned missions into space.</a:t>
            </a:r>
          </a:p>
          <a:p>
            <a:r>
              <a:rPr lang="en-US" dirty="0"/>
              <a:t>What sets SpaceX apart is its ability to make space travel more affordable. A significant factor contributing to SpaceX’s cost-effectiveness is the </a:t>
            </a:r>
            <a:r>
              <a:rPr lang="en-US" b="1" dirty="0"/>
              <a:t>reuse of its first-stage rockets</a:t>
            </a:r>
            <a:r>
              <a:rPr lang="en-US" dirty="0"/>
              <a:t>. SpaceX’s </a:t>
            </a:r>
            <a:r>
              <a:rPr lang="en-US" b="1" dirty="0"/>
              <a:t>Falcon 9</a:t>
            </a:r>
            <a:r>
              <a:rPr lang="en-US" dirty="0"/>
              <a:t> launches, for example, cost $62 million, which is substantially lower than competitors like Blue Origin, Rocket Lab, and Virgin Galactic, whose launches can cost up to $165 million per mission. Recovering and reusing the rocket's first stage plays a crucial role in these savings.</a:t>
            </a:r>
          </a:p>
          <a:p>
            <a:r>
              <a:rPr lang="en-US" b="1" dirty="0"/>
              <a:t>The Competition</a:t>
            </a:r>
          </a:p>
          <a:p>
            <a:pPr>
              <a:buFont typeface="Arial" panose="020B0604020202020204" pitchFamily="34" charset="0"/>
              <a:buChar char="•"/>
            </a:pPr>
            <a:r>
              <a:rPr lang="en-US" b="1" dirty="0"/>
              <a:t>Virgin Galactic</a:t>
            </a:r>
            <a:r>
              <a:rPr lang="en-US" dirty="0"/>
              <a:t> focuses on providing suborbital spaceflights to make space tourism accessible to civilians.</a:t>
            </a:r>
          </a:p>
          <a:p>
            <a:pPr>
              <a:buFont typeface="Arial" panose="020B0604020202020204" pitchFamily="34" charset="0"/>
              <a:buChar char="•"/>
            </a:pPr>
            <a:r>
              <a:rPr lang="en-US" b="1" dirty="0"/>
              <a:t>Rocket Lab</a:t>
            </a:r>
            <a:r>
              <a:rPr lang="en-US" dirty="0"/>
              <a:t> is a leading provider of small satellite launch services, specializing in delivering small payloads to space.</a:t>
            </a:r>
          </a:p>
          <a:p>
            <a:pPr>
              <a:buFont typeface="Arial" panose="020B0604020202020204" pitchFamily="34" charset="0"/>
              <a:buChar char="•"/>
            </a:pPr>
            <a:r>
              <a:rPr lang="en-US" b="1" dirty="0"/>
              <a:t>Blue Origin</a:t>
            </a:r>
            <a:r>
              <a:rPr lang="en-US" dirty="0"/>
              <a:t>, founded by Jeff Bezos, builds reusable rockets, both sub-orbital and orbital, focusing on sustainability and long-term space exploration.</a:t>
            </a:r>
          </a:p>
          <a:p>
            <a:r>
              <a:rPr lang="en-US" b="1" dirty="0"/>
              <a:t>The Significance of Predicting First-Stage Landing Success</a:t>
            </a:r>
          </a:p>
          <a:p>
            <a:r>
              <a:rPr lang="en-US" dirty="0"/>
              <a:t>One key component in making space travel more affordable is predicting whether the first stage of a rocket can successfully land. This insight can help reduce the cost of each launch by determining whether the first stage can be recovered and reused. A failed landing means the stage is lost, leading to higher costs for future launches.</a:t>
            </a:r>
          </a:p>
          <a:p>
            <a:r>
              <a:rPr lang="en-US" b="1" dirty="0"/>
              <a:t>Your Role at </a:t>
            </a:r>
            <a:r>
              <a:rPr lang="en-US" b="1" dirty="0" err="1"/>
              <a:t>SpaceY</a:t>
            </a:r>
            <a:endParaRPr lang="en-US" b="1" dirty="0"/>
          </a:p>
          <a:p>
            <a:r>
              <a:rPr lang="en-US" dirty="0"/>
              <a:t>In this project, I am a </a:t>
            </a:r>
            <a:r>
              <a:rPr lang="en-US" b="1" dirty="0"/>
              <a:t>data scientist at Space Y</a:t>
            </a:r>
            <a:r>
              <a:rPr lang="en-US" dirty="0"/>
              <a:t>, a new rocket company aspiring to compete with SpaceX, founded by </a:t>
            </a:r>
            <a:r>
              <a:rPr lang="en-US" b="1" dirty="0"/>
              <a:t>Billionaire industrialist </a:t>
            </a:r>
            <a:r>
              <a:rPr lang="en-US" b="1" dirty="0" err="1"/>
              <a:t>Allon</a:t>
            </a:r>
            <a:r>
              <a:rPr lang="en-US" b="1" dirty="0"/>
              <a:t> Musk</a:t>
            </a:r>
            <a:r>
              <a:rPr lang="en-US" dirty="0"/>
              <a:t>. Space Y seeks to challenge SpaceX’s dominance by creating cost-efficient launches. I aim to use </a:t>
            </a:r>
            <a:r>
              <a:rPr lang="en-US" b="1" dirty="0"/>
              <a:t>data science techniques to predict the success of SpaceX’s Falcon 9 first-stage landings</a:t>
            </a:r>
            <a:r>
              <a:rPr lang="en-US" dirty="0"/>
              <a:t>. This analysis will help </a:t>
            </a:r>
            <a:r>
              <a:rPr lang="en-US" dirty="0" err="1"/>
              <a:t>SpaceY</a:t>
            </a:r>
            <a:r>
              <a:rPr lang="en-US" dirty="0"/>
              <a:t> determine the likelihood of recovering the first stage, which is crucial for </a:t>
            </a:r>
            <a:r>
              <a:rPr lang="en-US" b="1" dirty="0"/>
              <a:t>pricing and cost-saving strategies</a:t>
            </a:r>
            <a:r>
              <a:rPr lang="en-US" dirty="0"/>
              <a:t>.</a:t>
            </a:r>
          </a:p>
          <a:p>
            <a:r>
              <a:rPr lang="en-US" dirty="0"/>
              <a:t>Understanding when the first stage will land successfully will allow </a:t>
            </a:r>
            <a:r>
              <a:rPr lang="en-US" dirty="0" err="1"/>
              <a:t>SpaceY</a:t>
            </a:r>
            <a:r>
              <a:rPr lang="en-US" dirty="0"/>
              <a:t> to </a:t>
            </a:r>
            <a:r>
              <a:rPr lang="en-US" b="1" dirty="0"/>
              <a:t>price launches more competitively</a:t>
            </a:r>
            <a:r>
              <a:rPr lang="en-US" dirty="0"/>
              <a:t>, optimize recovery strategies, and ultimately </a:t>
            </a:r>
            <a:r>
              <a:rPr lang="en-US" b="1" dirty="0"/>
              <a:t>reduce the cost of space missions</a:t>
            </a:r>
            <a:r>
              <a:rPr lang="en-US" dirty="0"/>
              <a:t>.</a:t>
            </a:r>
          </a:p>
          <a:p>
            <a:r>
              <a:rPr lang="en-US" dirty="0"/>
              <a:t>This project involves gathering data on past launches, exploring trends, and applying machine learning models to predict the likelihood of success, which could significantly impact our </a:t>
            </a:r>
            <a:r>
              <a:rPr lang="en-US" b="1" dirty="0"/>
              <a:t>competitive edge</a:t>
            </a:r>
            <a:r>
              <a:rPr lang="en-US" dirty="0"/>
              <a:t> in the space industry.</a:t>
            </a:r>
          </a:p>
          <a:p>
            <a:endParaRPr lang="en-US" dirty="0"/>
          </a:p>
          <a:p>
            <a:endParaRPr lang="en-US" dirty="0"/>
          </a:p>
          <a:p>
            <a:r>
              <a:rPr lang="en-US" dirty="0"/>
              <a:t>https://www.rocketlabusa.com/launch/reusable-rockets/</a:t>
            </a:r>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20240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https://www.rocketlabusa.com/launch/reusable-rockets/</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58966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Data Collection</a:t>
            </a:r>
            <a:r>
              <a:rPr lang="en-US" dirty="0"/>
              <a:t>:</a:t>
            </a:r>
          </a:p>
          <a:p>
            <a:pPr marL="742950" lvl="1" indent="-285750">
              <a:buFont typeface="+mj-lt"/>
              <a:buAutoNum type="arabicPeriod"/>
            </a:pPr>
            <a:r>
              <a:rPr lang="en-US" b="1" dirty="0"/>
              <a:t>SpaceX API</a:t>
            </a:r>
            <a:r>
              <a:rPr lang="en-US" dirty="0"/>
              <a:t>: SpaceX provides open APIs that allowed us to gather real-time data, which was key to getting up-to-date mission information.</a:t>
            </a:r>
          </a:p>
          <a:p>
            <a:pPr marL="742950" lvl="1" indent="-285750">
              <a:buFont typeface="+mj-lt"/>
              <a:buAutoNum type="arabicPeriod"/>
            </a:pPr>
            <a:r>
              <a:rPr lang="en-US" b="1" dirty="0"/>
              <a:t>Web Scraping</a:t>
            </a:r>
            <a:r>
              <a:rPr lang="en-US" dirty="0"/>
              <a:t>: I used Python's </a:t>
            </a:r>
            <a:r>
              <a:rPr lang="en-US" dirty="0" err="1"/>
              <a:t>BeautifulSoup</a:t>
            </a:r>
            <a:r>
              <a:rPr lang="en-US" dirty="0"/>
              <a:t> to scrape historical mission data from reliable sources (like Wikipedia).</a:t>
            </a:r>
          </a:p>
          <a:p>
            <a:pPr marL="742950" lvl="1" indent="-285750">
              <a:buFont typeface="+mj-lt"/>
              <a:buAutoNum type="arabicPeriod"/>
            </a:pPr>
            <a:r>
              <a:rPr lang="en-US" b="1" dirty="0"/>
              <a:t>CSV Files</a:t>
            </a:r>
            <a:r>
              <a:rPr lang="en-US" dirty="0"/>
              <a:t>: Pre-processed datasets like dataset_part_2.csv and dataset_part_3.csv gave us structured data to kickstart the project. These datasets included information on rocket launches, payload mass, and success rates.</a:t>
            </a:r>
          </a:p>
          <a:p>
            <a:pPr>
              <a:buFont typeface="+mj-lt"/>
              <a:buAutoNum type="arabicPeriod"/>
            </a:pPr>
            <a:r>
              <a:rPr lang="en-US" b="1" dirty="0"/>
              <a:t>Data Wrangling</a:t>
            </a:r>
            <a:r>
              <a:rPr lang="en-US" dirty="0"/>
              <a:t>:</a:t>
            </a:r>
          </a:p>
          <a:p>
            <a:pPr marL="742950" lvl="1" indent="-285750">
              <a:buFont typeface="+mj-lt"/>
              <a:buAutoNum type="arabicPeriod"/>
            </a:pPr>
            <a:r>
              <a:rPr lang="en-US" b="1" dirty="0"/>
              <a:t>Missing Data</a:t>
            </a:r>
            <a:r>
              <a:rPr lang="en-US" dirty="0"/>
              <a:t>: I dealt with missing values through imputation and removed irrelevant columns where necessary.</a:t>
            </a:r>
          </a:p>
          <a:p>
            <a:pPr marL="742950" lvl="1" indent="-285750">
              <a:buFont typeface="+mj-lt"/>
              <a:buAutoNum type="arabicPeriod"/>
            </a:pPr>
            <a:r>
              <a:rPr lang="en-US" b="1" dirty="0"/>
              <a:t>Feature Engineering</a:t>
            </a:r>
            <a:r>
              <a:rPr lang="en-US" dirty="0"/>
              <a:t>: Extracting the year from the 'Date' column helped us track trends in rocket launches and analyze success over time.</a:t>
            </a:r>
          </a:p>
          <a:p>
            <a:pPr marL="742950" lvl="1" indent="-285750">
              <a:buFont typeface="+mj-lt"/>
              <a:buAutoNum type="arabicPeriod"/>
            </a:pPr>
            <a:r>
              <a:rPr lang="en-US" b="1" dirty="0" err="1"/>
              <a:t>OneHotEncoding</a:t>
            </a:r>
            <a:r>
              <a:rPr lang="en-US" dirty="0"/>
              <a:t>: I used </a:t>
            </a:r>
            <a:r>
              <a:rPr lang="en-US" dirty="0" err="1"/>
              <a:t>OneHotEncoding</a:t>
            </a:r>
            <a:r>
              <a:rPr lang="en-US" dirty="0"/>
              <a:t> to make categorical variables like Orbit, </a:t>
            </a:r>
            <a:r>
              <a:rPr lang="en-US" dirty="0" err="1"/>
              <a:t>LaunchSite</a:t>
            </a:r>
            <a:r>
              <a:rPr lang="en-US" dirty="0"/>
              <a:t>, and Serial usable for machine learning models.</a:t>
            </a:r>
          </a:p>
          <a:p>
            <a:pPr marL="742950" lvl="1" indent="-285750">
              <a:buFont typeface="+mj-lt"/>
              <a:buAutoNum type="arabicPeriod"/>
            </a:pPr>
            <a:endParaRPr lang="en-US" dirty="0"/>
          </a:p>
          <a:p>
            <a:pPr marL="742950" lvl="1" indent="-285750">
              <a:buFont typeface="+mj-lt"/>
              <a:buAutoNum type="arabicPeriod"/>
            </a:pPr>
            <a:r>
              <a:rPr lang="en-US" b="1" dirty="0"/>
              <a:t>Emphasize the diversity</a:t>
            </a:r>
            <a:r>
              <a:rPr lang="en-US" dirty="0"/>
              <a:t> of data sources, showing my comprehensive approach to gathering data.</a:t>
            </a:r>
          </a:p>
          <a:p>
            <a:pPr marL="742950" lvl="1" indent="-285750">
              <a:buFont typeface="+mj-lt"/>
              <a:buAutoNum type="arabicPeriod"/>
            </a:pPr>
            <a:r>
              <a:rPr lang="en-US" b="1" dirty="0"/>
              <a:t>Highlight challenges</a:t>
            </a:r>
            <a:r>
              <a:rPr lang="en-US" dirty="0"/>
              <a:t> like handling missing values and creating new features from the existing data.</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0789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a:t>
            </a:r>
          </a:p>
          <a:p>
            <a:pPr>
              <a:buFont typeface="Arial" panose="020B0604020202020204" pitchFamily="34" charset="0"/>
              <a:buChar char="•"/>
            </a:pPr>
            <a:r>
              <a:rPr lang="en-US" dirty="0"/>
              <a:t>Logistic regression helped us understand the probability of a successful first-stage landing based on multiple input factors. It’s straightforward but effective for binary classification tasks like ours (success/failure).</a:t>
            </a:r>
          </a:p>
          <a:p>
            <a:r>
              <a:rPr lang="en-US" b="1" dirty="0"/>
              <a:t>Decision Trees</a:t>
            </a:r>
            <a:r>
              <a:rPr lang="en-US" dirty="0"/>
              <a:t>:</a:t>
            </a:r>
          </a:p>
          <a:p>
            <a:pPr>
              <a:buFont typeface="Arial" panose="020B0604020202020204" pitchFamily="34" charset="0"/>
              <a:buChar char="•"/>
            </a:pPr>
            <a:r>
              <a:rPr lang="en-US" dirty="0"/>
              <a:t>This model helped me visualize decision paths and identify the most influential factors in determining landing success. It’s interpretable and allows us to understand why certain launches succeed or fail.</a:t>
            </a:r>
          </a:p>
          <a:p>
            <a:r>
              <a:rPr lang="en-US" b="1" dirty="0"/>
              <a:t>K-Nearest Neighbors (KNN)</a:t>
            </a:r>
            <a:r>
              <a:rPr lang="en-US" dirty="0"/>
              <a:t>:</a:t>
            </a:r>
          </a:p>
          <a:p>
            <a:pPr>
              <a:buFont typeface="Arial" panose="020B0604020202020204" pitchFamily="34" charset="0"/>
              <a:buChar char="•"/>
            </a:pPr>
            <a:r>
              <a:rPr lang="en-US" dirty="0"/>
              <a:t>KNN was used to group similar rocket launches based on attributes like payload mass and launch site, allowing me to predict success based on “neighboring” launches.</a:t>
            </a:r>
          </a:p>
          <a:p>
            <a:r>
              <a:rPr lang="en-US" b="1" dirty="0"/>
              <a:t>Support Vector Machines (SVM)</a:t>
            </a:r>
            <a:r>
              <a:rPr lang="en-US" dirty="0"/>
              <a:t>:</a:t>
            </a:r>
          </a:p>
          <a:p>
            <a:pPr>
              <a:buFont typeface="Arial" panose="020B0604020202020204" pitchFamily="34" charset="0"/>
              <a:buChar char="•"/>
            </a:pPr>
            <a:r>
              <a:rPr lang="en-US" dirty="0"/>
              <a:t>SVM was effective for finding the best boundary to classify successful vs. failed launches, especially when the data was not linearly separable.</a:t>
            </a:r>
          </a:p>
          <a:p>
            <a:r>
              <a:rPr lang="en-US" b="1" dirty="0" err="1"/>
              <a:t>GridSearchCV</a:t>
            </a:r>
            <a:r>
              <a:rPr lang="en-US" b="1" dirty="0"/>
              <a:t> &amp; Cross-Validation</a:t>
            </a:r>
            <a:r>
              <a:rPr lang="en-US" dirty="0"/>
              <a:t>:</a:t>
            </a:r>
          </a:p>
          <a:p>
            <a:pPr>
              <a:buFont typeface="Arial" panose="020B0604020202020204" pitchFamily="34" charset="0"/>
              <a:buChar char="•"/>
            </a:pPr>
            <a:r>
              <a:rPr lang="en-US" dirty="0"/>
              <a:t>I used </a:t>
            </a:r>
            <a:r>
              <a:rPr lang="en-US" b="1" dirty="0" err="1"/>
              <a:t>GridSearchCV</a:t>
            </a:r>
            <a:r>
              <a:rPr lang="en-US" dirty="0"/>
              <a:t> to find the best hyperparameters for each model, improving model accuracy.</a:t>
            </a:r>
          </a:p>
          <a:p>
            <a:pPr>
              <a:buFont typeface="Arial" panose="020B0604020202020204" pitchFamily="34" charset="0"/>
              <a:buChar char="•"/>
            </a:pPr>
            <a:r>
              <a:rPr lang="en-US" dirty="0"/>
              <a:t>Cross-validation (cv=10) ensured that our models were robust and did not overfit the training data.</a:t>
            </a:r>
            <a:br>
              <a:rPr lang="en-US" dirty="0"/>
            </a:br>
            <a:br>
              <a:rPr lang="en-US" dirty="0"/>
            </a:br>
            <a:br>
              <a:rPr lang="en-US" dirty="0"/>
            </a:br>
            <a:r>
              <a:rPr lang="en-US" b="1" dirty="0"/>
              <a:t>Emphasize that </a:t>
            </a:r>
            <a:r>
              <a:rPr lang="en-US" b="1" dirty="0" err="1"/>
              <a:t>GridSearchCV</a:t>
            </a:r>
            <a:r>
              <a:rPr lang="en-US" dirty="0"/>
              <a:t> was vital in selecting the best model parameters to optimize performance.</a:t>
            </a:r>
          </a:p>
          <a:p>
            <a:pPr>
              <a:buFont typeface="Arial" panose="020B0604020202020204" pitchFamily="34" charset="0"/>
              <a:buChar char="•"/>
            </a:pPr>
            <a:r>
              <a:rPr lang="en-US" b="1" dirty="0"/>
              <a:t>Discuss trade-offs</a:t>
            </a:r>
            <a:r>
              <a:rPr lang="en-US" dirty="0"/>
              <a:t> between the models: for instance, while decision trees provide interpretability, SVM often provides more accuracy for complex datasets.</a:t>
            </a:r>
          </a:p>
          <a:p>
            <a:pPr>
              <a:buFont typeface="Arial" panose="020B0604020202020204" pitchFamily="34" charset="0"/>
              <a:buChar char="•"/>
            </a:pPr>
            <a:r>
              <a:rPr lang="en-US" b="1" dirty="0"/>
              <a:t>Highlight that multiple models</a:t>
            </a:r>
            <a:r>
              <a:rPr lang="en-US" dirty="0"/>
              <a:t> were explored to ensure that the final prediction is as accurate and robust as possible.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90787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Descriptive Statistics &amp; EDA</a:t>
            </a:r>
            <a:r>
              <a:rPr lang="en-US" dirty="0"/>
              <a:t>: Present key insights using visualizations. You’ve done scatter plots (Flight Number vs. Payload Mass), bar charts (Success rate per orbit), and other EDA charts. Mention any trends you noticed, such as increased success rates after 2013.</a:t>
            </a:r>
            <a:r>
              <a:rPr lang="en-US" b="1" dirty="0"/>
              <a:t>SQL Results</a:t>
            </a:r>
            <a:r>
              <a:rPr lang="en-US" dirty="0"/>
              <a:t>: Provide an overview of SQL queries that determined insights like the total number of launches per site, success/failure outcomes, and maximum payload masses.</a:t>
            </a: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15984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256004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0.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10/18/2024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1789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1077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333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1039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10/18/2024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4411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6647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80797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73124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10/18/2024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278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3663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10/18/2024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359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24C576A-DA43-4835-A700-3CD9F5F9CEBD}"/>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94BEE18-F17E-CB2B-E477-80FF597DD023}"/>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ACFD3DD-508F-B0DD-0523-8FE20AEE7ED9}"/>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932E44E-049B-8D3B-BDD9-2DAE2D3FC9D2}"/>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35044AC-725C-152C-407C-4177681A0B43}"/>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CBCA71E-AF68-89E1-52F3-E1E95A817FED}"/>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019273C0-949C-01C2-ED60-82EC8E01A06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2576380D-E47E-DF69-B255-DE01EFD6C2AF}"/>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173797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6831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00959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02503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9286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77868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10/18/2024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pic>
        <p:nvPicPr>
          <p:cNvPr id="8" name="Picture 7">
            <a:extLst>
              <a:ext uri="{FF2B5EF4-FFF2-40B4-BE49-F238E27FC236}">
                <a16:creationId xmlns:a16="http://schemas.microsoft.com/office/drawing/2014/main" id="{F549977F-32D2-7139-E52E-3F1929467018}"/>
              </a:ext>
            </a:extLst>
          </p:cNvPr>
          <p:cNvPicPr>
            <a:picLocks noChangeAspect="1"/>
          </p:cNvPicPr>
          <p:nvPr userDrawn="1"/>
        </p:nvPicPr>
        <p:blipFill>
          <a:blip r:embed="rId20"/>
          <a:stretch>
            <a:fillRect/>
          </a:stretch>
        </p:blipFill>
        <p:spPr>
          <a:xfrm>
            <a:off x="340139" y="6371623"/>
            <a:ext cx="2456070" cy="378964"/>
          </a:xfrm>
          <a:prstGeom prst="rect">
            <a:avLst/>
          </a:prstGeom>
        </p:spPr>
      </p:pic>
      <p:pic>
        <p:nvPicPr>
          <p:cNvPr id="9" name="Picture 8">
            <a:extLst>
              <a:ext uri="{FF2B5EF4-FFF2-40B4-BE49-F238E27FC236}">
                <a16:creationId xmlns:a16="http://schemas.microsoft.com/office/drawing/2014/main" id="{15FBA5FD-18A1-569A-E947-180E51FC71C0}"/>
              </a:ext>
            </a:extLst>
          </p:cNvPr>
          <p:cNvPicPr>
            <a:picLocks noChangeAspect="1"/>
          </p:cNvPicPr>
          <p:nvPr userDrawn="1"/>
        </p:nvPicPr>
        <p:blipFill>
          <a:blip r:embed="rId21"/>
          <a:stretch>
            <a:fillRect/>
          </a:stretch>
        </p:blipFill>
        <p:spPr>
          <a:xfrm>
            <a:off x="8475870" y="6371623"/>
            <a:ext cx="3375991" cy="397761"/>
          </a:xfrm>
          <a:prstGeom prst="rect">
            <a:avLst/>
          </a:prstGeom>
        </p:spPr>
      </p:pic>
      <p:pic>
        <p:nvPicPr>
          <p:cNvPr id="10" name="Picture 9">
            <a:extLst>
              <a:ext uri="{FF2B5EF4-FFF2-40B4-BE49-F238E27FC236}">
                <a16:creationId xmlns:a16="http://schemas.microsoft.com/office/drawing/2014/main" id="{52192017-399F-EA4C-9EEB-00D07FD9AA41}"/>
              </a:ext>
            </a:extLst>
          </p:cNvPr>
          <p:cNvPicPr>
            <a:picLocks noChangeAspect="1"/>
          </p:cNvPicPr>
          <p:nvPr userDrawn="1"/>
        </p:nvPicPr>
        <p:blipFill>
          <a:blip r:embed="rId22">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258182503"/>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0.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0.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6.pn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0.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notesSlide" Target="../notesSlides/notesSlide2.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19" Type="http://schemas.openxmlformats.org/officeDocument/2006/relationships/image" Target="../media/image7.jpg"/><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477829"/>
            <a:ext cx="5784978" cy="2109433"/>
          </a:xfrm>
        </p:spPr>
        <p:txBody>
          <a:bodyPr anchor="ctr">
            <a:normAutofit fontScale="90000"/>
          </a:bodyPr>
          <a:lstStyle/>
          <a:p>
            <a:r>
              <a:rPr lang="en-US" dirty="0"/>
              <a:t>Landing Success Prediction: Optimizing Space Y’s Rocket Reusability</a:t>
            </a:r>
            <a:endParaRPr lang="en-US" dirty="0">
              <a:solidFill>
                <a:srgbClr val="0E659B"/>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172200" y="4559255"/>
            <a:ext cx="5181600" cy="1617707"/>
          </a:xfrm>
        </p:spPr>
        <p:txBody>
          <a:bodyPr>
            <a:normAutofit/>
          </a:bodyPr>
          <a:lstStyle/>
          <a:p>
            <a:pPr marL="0" indent="0">
              <a:buNone/>
            </a:pPr>
            <a:r>
              <a:rPr lang="en-US" dirty="0"/>
              <a:t>Brian Robertson</a:t>
            </a:r>
          </a:p>
          <a:p>
            <a:pPr marL="0" indent="0">
              <a:buNone/>
            </a:pPr>
            <a:r>
              <a:rPr lang="en-US" dirty="0"/>
              <a:t>10/18/2024</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
        <p:nvSpPr>
          <p:cNvPr id="11" name="TextBox 10">
            <a:extLst>
              <a:ext uri="{FF2B5EF4-FFF2-40B4-BE49-F238E27FC236}">
                <a16:creationId xmlns:a16="http://schemas.microsoft.com/office/drawing/2014/main" id="{37F2D16A-1A62-3808-331E-1EB492331402}"/>
              </a:ext>
            </a:extLst>
          </p:cNvPr>
          <p:cNvSpPr txBox="1"/>
          <p:nvPr/>
        </p:nvSpPr>
        <p:spPr>
          <a:xfrm>
            <a:off x="6558939" y="3644672"/>
            <a:ext cx="4794861" cy="646331"/>
          </a:xfrm>
          <a:prstGeom prst="rect">
            <a:avLst/>
          </a:prstGeom>
          <a:noFill/>
        </p:spPr>
        <p:txBody>
          <a:bodyPr wrap="square">
            <a:spAutoFit/>
          </a:bodyPr>
          <a:lstStyle/>
          <a:p>
            <a:r>
              <a:rPr lang="en-US" dirty="0"/>
              <a:t>A Data-Driven Approach to Reduce Costs and Enhance Launch Efficiency</a:t>
            </a:r>
          </a:p>
        </p:txBody>
      </p:sp>
      <p:pic>
        <p:nvPicPr>
          <p:cNvPr id="29" name="Picture 28" descr="A space shuttle taking off&#10;&#10;Description automatically generated">
            <a:extLst>
              <a:ext uri="{FF2B5EF4-FFF2-40B4-BE49-F238E27FC236}">
                <a16:creationId xmlns:a16="http://schemas.microsoft.com/office/drawing/2014/main" id="{49B926B1-E97D-3C28-80F7-9101F5F73A3A}"/>
              </a:ext>
            </a:extLst>
          </p:cNvPr>
          <p:cNvPicPr>
            <a:picLocks noChangeAspect="1"/>
          </p:cNvPicPr>
          <p:nvPr/>
        </p:nvPicPr>
        <p:blipFill>
          <a:blip r:embed="rId37"/>
          <a:stretch>
            <a:fillRect/>
          </a:stretch>
        </p:blipFill>
        <p:spPr>
          <a:xfrm>
            <a:off x="375859" y="405399"/>
            <a:ext cx="5679501" cy="5679501"/>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&lt;Bar chart of top 10 programming languages for the current year goes here.&gt;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programming languages for the next year goes here.&gt;</a:t>
            </a:r>
          </a:p>
        </p:txBody>
      </p:sp>
    </p:spTree>
    <p:extLst>
      <p:ext uri="{BB962C8B-B14F-4D97-AF65-F5344CB8AC3E}">
        <p14:creationId xmlns:p14="http://schemas.microsoft.com/office/powerpoint/2010/main" val="195725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lstStyle/>
          <a:p>
            <a:pPr marL="0" indent="0">
              <a:buNone/>
            </a:pPr>
            <a:r>
              <a:rPr lang="en-US" dirty="0"/>
              <a:t>Findings</a:t>
            </a:r>
          </a:p>
          <a:p>
            <a:pPr marL="0" indent="0">
              <a:buNone/>
            </a:pPr>
            <a:endParaRPr lang="en-US" dirty="0"/>
          </a:p>
          <a:p>
            <a:r>
              <a:rPr lang="en-US" dirty="0"/>
              <a:t>Finding 1</a:t>
            </a:r>
          </a:p>
          <a:p>
            <a:r>
              <a:rPr lang="en-US" dirty="0"/>
              <a:t>Finding 2</a:t>
            </a:r>
          </a:p>
          <a:p>
            <a:r>
              <a:rPr lang="en-US" dirty="0"/>
              <a:t>Finding 3</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lstStyle/>
          <a:p>
            <a:pPr marL="0" indent="0">
              <a:buNone/>
            </a:pPr>
            <a:r>
              <a:rPr lang="en-US" dirty="0"/>
              <a:t>Implications</a:t>
            </a:r>
          </a:p>
          <a:p>
            <a:pPr marL="0" indent="0">
              <a:buNone/>
            </a:pPr>
            <a:endParaRPr lang="en-US" dirty="0"/>
          </a:p>
          <a:p>
            <a:r>
              <a:rPr lang="en-US" dirty="0"/>
              <a:t>Implication 1</a:t>
            </a:r>
          </a:p>
          <a:p>
            <a:r>
              <a:rPr lang="en-US" dirty="0"/>
              <a:t>Implication 2</a:t>
            </a:r>
          </a:p>
          <a:p>
            <a:r>
              <a:rPr lang="en-US" dirty="0"/>
              <a:t>Implication 3</a:t>
            </a:r>
          </a:p>
        </p:txBody>
      </p:sp>
    </p:spTree>
    <p:extLst>
      <p:ext uri="{BB962C8B-B14F-4D97-AF65-F5344CB8AC3E}">
        <p14:creationId xmlns:p14="http://schemas.microsoft.com/office/powerpoint/2010/main" val="54556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current year goes here &gt;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next year goes here.&gt;</a:t>
            </a:r>
          </a:p>
        </p:txBody>
      </p:sp>
    </p:spTree>
    <p:extLst>
      <p:ext uri="{BB962C8B-B14F-4D97-AF65-F5344CB8AC3E}">
        <p14:creationId xmlns:p14="http://schemas.microsoft.com/office/powerpoint/2010/main" val="107463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lstStyle/>
          <a:p>
            <a:pPr marL="0" indent="0">
              <a:buNone/>
            </a:pPr>
            <a:r>
              <a:rPr lang="en-US" dirty="0"/>
              <a:t>Findings</a:t>
            </a:r>
          </a:p>
          <a:p>
            <a:pPr marL="0" indent="0">
              <a:buNone/>
            </a:pPr>
            <a:endParaRPr lang="en-US" dirty="0"/>
          </a:p>
          <a:p>
            <a:r>
              <a:rPr lang="en-US" dirty="0"/>
              <a:t>Finding 1</a:t>
            </a:r>
          </a:p>
          <a:p>
            <a:r>
              <a:rPr lang="en-US" dirty="0"/>
              <a:t>Finding 2</a:t>
            </a:r>
          </a:p>
          <a:p>
            <a:r>
              <a:rPr lang="en-US" dirty="0"/>
              <a:t>Finding 3</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lstStyle/>
          <a:p>
            <a:pPr marL="0" indent="0">
              <a:buNone/>
            </a:pPr>
            <a:r>
              <a:rPr lang="en-US" dirty="0"/>
              <a:t>Implications</a:t>
            </a:r>
          </a:p>
          <a:p>
            <a:pPr marL="0" indent="0">
              <a:buNone/>
            </a:pPr>
            <a:endParaRPr lang="en-US" dirty="0"/>
          </a:p>
          <a:p>
            <a:r>
              <a:rPr lang="en-US" dirty="0"/>
              <a:t>Implication 1</a:t>
            </a:r>
          </a:p>
          <a:p>
            <a:r>
              <a:rPr lang="en-US" dirty="0"/>
              <a:t>Implication 2</a:t>
            </a:r>
          </a:p>
          <a:p>
            <a:r>
              <a:rPr lang="en-US" dirty="0"/>
              <a:t>Implication 3</a:t>
            </a:r>
          </a:p>
        </p:txBody>
      </p:sp>
    </p:spTree>
    <p:extLst>
      <p:ext uri="{BB962C8B-B14F-4D97-AF65-F5344CB8AC3E}">
        <p14:creationId xmlns:p14="http://schemas.microsoft.com/office/powerpoint/2010/main" val="265960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3142210"/>
            <a:ext cx="7068725" cy="2569239"/>
          </a:xfrm>
        </p:spPr>
        <p:txBody>
          <a:bodyPr>
            <a:normAutofit/>
          </a:bodyPr>
          <a:lstStyle/>
          <a:p>
            <a:pPr marL="0" indent="0">
              <a:buNone/>
            </a:pPr>
            <a:r>
              <a:rPr lang="en-US" sz="2200" dirty="0"/>
              <a:t>&lt;The GitHub link of the Cognos dashboard goes here.&gt;</a:t>
            </a:r>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 TAB 1</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spTree>
    <p:extLst>
      <p:ext uri="{BB962C8B-B14F-4D97-AF65-F5344CB8AC3E}">
        <p14:creationId xmlns:p14="http://schemas.microsoft.com/office/powerpoint/2010/main" val="91685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 TAB 2</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spTree>
    <p:extLst>
      <p:ext uri="{BB962C8B-B14F-4D97-AF65-F5344CB8AC3E}">
        <p14:creationId xmlns:p14="http://schemas.microsoft.com/office/powerpoint/2010/main" val="326612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 TAB 3</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spTree>
    <p:extLst>
      <p:ext uri="{BB962C8B-B14F-4D97-AF65-F5344CB8AC3E}">
        <p14:creationId xmlns:p14="http://schemas.microsoft.com/office/powerpoint/2010/main" val="351797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Model Performance &amp; Key Insights</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3"/>
          <a:stretch>
            <a:fillRect/>
          </a:stretch>
        </p:blipFill>
        <p:spPr>
          <a:xfrm>
            <a:off x="1825619" y="2678901"/>
            <a:ext cx="3054361" cy="3054361"/>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p:txBody>
          <a:bodyPr/>
          <a:lstStyle/>
          <a:p>
            <a:r>
              <a:rPr lang="en-US" dirty="0"/>
              <a:t>Logistic Regression and Decision Trees showed higher accuracy compared to KNN and SVM.</a:t>
            </a:r>
          </a:p>
          <a:p>
            <a:r>
              <a:rPr lang="en-US" dirty="0"/>
              <a:t>Confusion matrix highlights model's ability to predict success vs. failure effectively.</a:t>
            </a:r>
          </a:p>
        </p:txBody>
      </p:sp>
      <p:sp>
        <p:nvSpPr>
          <p:cNvPr id="7" name="TextBox 6">
            <a:extLst>
              <a:ext uri="{FF2B5EF4-FFF2-40B4-BE49-F238E27FC236}">
                <a16:creationId xmlns:a16="http://schemas.microsoft.com/office/drawing/2014/main" id="{0A00C4B1-FEFB-3E05-5C10-9AD6CEB136DE}"/>
              </a:ext>
            </a:extLst>
          </p:cNvPr>
          <p:cNvSpPr txBox="1"/>
          <p:nvPr/>
        </p:nvSpPr>
        <p:spPr>
          <a:xfrm>
            <a:off x="0" y="1956974"/>
            <a:ext cx="6312876" cy="646331"/>
          </a:xfrm>
          <a:prstGeom prst="rect">
            <a:avLst/>
          </a:prstGeom>
          <a:noFill/>
        </p:spPr>
        <p:txBody>
          <a:bodyPr wrap="square">
            <a:spAutoFit/>
          </a:bodyPr>
          <a:lstStyle/>
          <a:p>
            <a:r>
              <a:rPr lang="en-US" dirty="0"/>
              <a:t>Visual: Bar chart comparing model accuracies and/or confusion matrix for the best-performing model.</a:t>
            </a:r>
          </a:p>
        </p:txBody>
      </p:sp>
    </p:spTree>
    <p:extLst>
      <p:ext uri="{BB962C8B-B14F-4D97-AF65-F5344CB8AC3E}">
        <p14:creationId xmlns:p14="http://schemas.microsoft.com/office/powerpoint/2010/main" val="216113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13816" y="18255"/>
            <a:ext cx="10515600" cy="1325563"/>
          </a:xfrm>
        </p:spPr>
        <p:txBody>
          <a:bodyPr/>
          <a:lstStyle/>
          <a:p>
            <a:r>
              <a:rPr lang="en-US" dirty="0"/>
              <a:t>Business Implications of Landing Predictions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a:bodyPr>
          <a:lstStyle/>
          <a:p>
            <a:pPr marL="0" indent="0">
              <a:buNone/>
            </a:pPr>
            <a:r>
              <a:rPr lang="en-US" dirty="0"/>
              <a:t>Findings</a:t>
            </a:r>
          </a:p>
          <a:p>
            <a:pPr marL="0" indent="0">
              <a:buNone/>
            </a:pPr>
            <a:endParaRPr lang="en-US" dirty="0"/>
          </a:p>
          <a:p>
            <a:r>
              <a:rPr lang="en-US" dirty="0"/>
              <a:t>Finding 1</a:t>
            </a:r>
          </a:p>
          <a:p>
            <a:r>
              <a:rPr lang="en-US" dirty="0"/>
              <a:t>Finding 2</a:t>
            </a:r>
          </a:p>
          <a:p>
            <a:r>
              <a:rPr lang="en-US" dirty="0"/>
              <a:t>Finding 3</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L="0" indent="0">
              <a:buNone/>
            </a:pPr>
            <a:r>
              <a:rPr lang="en-US" dirty="0"/>
              <a:t>"Accurate landing predictions can lead to significant cost savings and maintain competitive advantage."</a:t>
            </a:r>
          </a:p>
        </p:txBody>
      </p:sp>
      <p:sp>
        <p:nvSpPr>
          <p:cNvPr id="6" name="TextBox 5">
            <a:extLst>
              <a:ext uri="{FF2B5EF4-FFF2-40B4-BE49-F238E27FC236}">
                <a16:creationId xmlns:a16="http://schemas.microsoft.com/office/drawing/2014/main" id="{62183CD4-E188-FAB3-8679-B9CD894C2BEA}"/>
              </a:ext>
            </a:extLst>
          </p:cNvPr>
          <p:cNvSpPr txBox="1"/>
          <p:nvPr/>
        </p:nvSpPr>
        <p:spPr>
          <a:xfrm>
            <a:off x="-1579684" y="1343818"/>
            <a:ext cx="6312876" cy="646331"/>
          </a:xfrm>
          <a:prstGeom prst="rect">
            <a:avLst/>
          </a:prstGeom>
          <a:noFill/>
        </p:spPr>
        <p:txBody>
          <a:bodyPr wrap="square">
            <a:spAutoFit/>
          </a:bodyPr>
          <a:lstStyle/>
          <a:p>
            <a:r>
              <a:rPr lang="en-US" dirty="0"/>
              <a:t>Visual: Comparison bar chart showing reusable vs. non-reusable launch costs, or a competitive landscape graphic.</a:t>
            </a:r>
          </a:p>
        </p:txBody>
      </p:sp>
    </p:spTree>
    <p:extLst>
      <p:ext uri="{BB962C8B-B14F-4D97-AF65-F5344CB8AC3E}">
        <p14:creationId xmlns:p14="http://schemas.microsoft.com/office/powerpoint/2010/main" val="64727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6172200" y="1465385"/>
            <a:ext cx="5181600" cy="4711578"/>
          </a:xfrm>
        </p:spPr>
        <p:txBody>
          <a:bodyPr>
            <a:normAutofit fontScale="92500" lnSpcReduction="10000"/>
          </a:bodyPr>
          <a:lstStyle/>
          <a:p>
            <a:r>
              <a:rPr lang="en-US" sz="2200" dirty="0"/>
              <a:t>Introduction</a:t>
            </a:r>
          </a:p>
          <a:p>
            <a:r>
              <a:rPr lang="en-US" sz="2200" dirty="0"/>
              <a:t>Problem Statement</a:t>
            </a:r>
          </a:p>
          <a:p>
            <a:r>
              <a:rPr lang="en-US" sz="2200" dirty="0"/>
              <a:t>Data Collection</a:t>
            </a:r>
          </a:p>
          <a:p>
            <a:r>
              <a:rPr lang="en-US" sz="2200" dirty="0"/>
              <a:t>Data Wrangling</a:t>
            </a:r>
          </a:p>
          <a:p>
            <a:r>
              <a:rPr lang="en-US" sz="2200" dirty="0"/>
              <a:t>Exploratory Data Analysis (EDA)</a:t>
            </a:r>
          </a:p>
          <a:p>
            <a:r>
              <a:rPr lang="en-US" sz="2200" dirty="0"/>
              <a:t>Machine Learning Models</a:t>
            </a:r>
          </a:p>
          <a:p>
            <a:r>
              <a:rPr lang="en-US" sz="2200" dirty="0"/>
              <a:t>Model Results &amp; Performance</a:t>
            </a:r>
          </a:p>
          <a:p>
            <a:r>
              <a:rPr lang="en-US" sz="2200" dirty="0"/>
              <a:t>Business Implications</a:t>
            </a:r>
          </a:p>
          <a:p>
            <a:r>
              <a:rPr lang="en-US" sz="2200" dirty="0"/>
              <a:t>Challenges Encountered</a:t>
            </a:r>
          </a:p>
          <a:p>
            <a:r>
              <a:rPr lang="en-US" sz="2200" dirty="0"/>
              <a:t>Future Considerations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pic>
        <p:nvPicPr>
          <p:cNvPr id="7" name="Picture 6" descr="A parachute flying over a cylinder&#10;&#10;Description automatically generated">
            <a:extLst>
              <a:ext uri="{FF2B5EF4-FFF2-40B4-BE49-F238E27FC236}">
                <a16:creationId xmlns:a16="http://schemas.microsoft.com/office/drawing/2014/main" id="{7CE19107-77B8-BC09-971C-427D6FDF2D3C}"/>
              </a:ext>
            </a:extLst>
          </p:cNvPr>
          <p:cNvPicPr>
            <a:picLocks noChangeAspect="1"/>
          </p:cNvPicPr>
          <p:nvPr/>
        </p:nvPicPr>
        <p:blipFill>
          <a:blip r:embed="rId19"/>
          <a:srcRect l="28262" r="27075" b="12642"/>
          <a:stretch/>
        </p:blipFill>
        <p:spPr>
          <a:xfrm>
            <a:off x="1025018" y="1073570"/>
            <a:ext cx="3612764" cy="4710859"/>
          </a:xfrm>
          <a:prstGeom prst="ellipse">
            <a:avLst/>
          </a:prstGeom>
          <a:ln w="63500" cap="rnd">
            <a:solidFill>
              <a:schemeClr val="tx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Summary &amp; Next Steps</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Accurate landing predictions enable cost savings.</a:t>
            </a:r>
          </a:p>
          <a:p>
            <a:r>
              <a:rPr lang="en-US" dirty="0"/>
              <a:t>Future improvements could increase accuracy further.</a:t>
            </a:r>
          </a:p>
        </p:txBody>
      </p:sp>
      <p:sp>
        <p:nvSpPr>
          <p:cNvPr id="4" name="TextBox 3">
            <a:extLst>
              <a:ext uri="{FF2B5EF4-FFF2-40B4-BE49-F238E27FC236}">
                <a16:creationId xmlns:a16="http://schemas.microsoft.com/office/drawing/2014/main" id="{650417A1-EE07-4A5E-5BCE-D5236EB8F881}"/>
              </a:ext>
            </a:extLst>
          </p:cNvPr>
          <p:cNvSpPr txBox="1"/>
          <p:nvPr/>
        </p:nvSpPr>
        <p:spPr>
          <a:xfrm>
            <a:off x="-1345222" y="1813122"/>
            <a:ext cx="6312876" cy="646331"/>
          </a:xfrm>
          <a:prstGeom prst="rect">
            <a:avLst/>
          </a:prstGeom>
          <a:noFill/>
        </p:spPr>
        <p:txBody>
          <a:bodyPr wrap="square">
            <a:spAutoFit/>
          </a:bodyPr>
          <a:lstStyle/>
          <a:p>
            <a:r>
              <a:rPr lang="en-US" dirty="0"/>
              <a:t>Visual: A summary infographic or a clean bullet-point list summarizing key takeaways.</a:t>
            </a:r>
          </a:p>
        </p:txBody>
      </p:sp>
    </p:spTree>
    <p:extLst>
      <p:ext uri="{BB962C8B-B14F-4D97-AF65-F5344CB8AC3E}">
        <p14:creationId xmlns:p14="http://schemas.microsoft.com/office/powerpoint/2010/main" val="163012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Supporting Data</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Include any relevant additional charts, or tables that you may have created during the analysis phase.</a:t>
            </a:r>
          </a:p>
        </p:txBody>
      </p:sp>
    </p:spTree>
    <p:extLst>
      <p:ext uri="{BB962C8B-B14F-4D97-AF65-F5344CB8AC3E}">
        <p14:creationId xmlns:p14="http://schemas.microsoft.com/office/powerpoint/2010/main" val="3410008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914400" y="2191385"/>
            <a:ext cx="10489276" cy="2862753"/>
          </a:xfrm>
        </p:spPr>
        <p:txBody>
          <a:bodyPr>
            <a:normAutofit/>
          </a:bodyPr>
          <a:lstStyle/>
          <a:p>
            <a:pPr marL="0" indent="0">
              <a:buNone/>
            </a:pPr>
            <a:r>
              <a:rPr lang="en-US" sz="2200" dirty="0"/>
              <a:t>In Module 1 you have collected the job posting data using Job API in a file named “</a:t>
            </a:r>
            <a:r>
              <a:rPr lang="en-IN" sz="2400" dirty="0"/>
              <a:t>job-postings.xlsx</a:t>
            </a:r>
            <a:r>
              <a:rPr lang="en-US" sz="2200" dirty="0"/>
              <a:t>”. Present that data using a bar chart here. Order the bar chart in the descending order of the number of job </a:t>
            </a:r>
            <a:r>
              <a:rPr lang="en-US" sz="2200"/>
              <a:t>postings.</a:t>
            </a:r>
            <a:endParaRPr lang="en-US" sz="2200" dirty="0"/>
          </a:p>
        </p:txBody>
      </p:sp>
    </p:spTree>
    <p:extLst>
      <p:ext uri="{BB962C8B-B14F-4D97-AF65-F5344CB8AC3E}">
        <p14:creationId xmlns:p14="http://schemas.microsoft.com/office/powerpoint/2010/main" val="307855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878305" y="2191385"/>
            <a:ext cx="10525371" cy="2862753"/>
          </a:xfrm>
        </p:spPr>
        <p:txBody>
          <a:bodyPr>
            <a:normAutofit/>
          </a:bodyPr>
          <a:lstStyle/>
          <a:p>
            <a:pPr marL="0" indent="0">
              <a:buNone/>
            </a:pPr>
            <a:r>
              <a:rPr lang="en-US" sz="2200" dirty="0"/>
              <a:t>In Module 1 you have collected the job postings data using web scraping in a file named “</a:t>
            </a:r>
            <a:r>
              <a:rPr lang="en-IN" sz="2400" dirty="0"/>
              <a:t>popular-</a:t>
            </a:r>
            <a:r>
              <a:rPr lang="en-IN" sz="2400" dirty="0" err="1"/>
              <a:t>languages.csv</a:t>
            </a:r>
            <a:r>
              <a:rPr lang="en-US" sz="2200" dirty="0"/>
              <a:t>”. Present that data using a bar chart here. Order the bar chart in the descending order of salary.</a:t>
            </a:r>
          </a:p>
        </p:txBody>
      </p:sp>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662644" y="1503119"/>
            <a:ext cx="7068725" cy="44862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b="1" dirty="0"/>
              <a:t>SpaceX</a:t>
            </a:r>
            <a:r>
              <a:rPr lang="en-US" dirty="0"/>
              <a:t>: Affordable space travel, reusable rockets, $62M per launch.</a:t>
            </a:r>
          </a:p>
          <a:p>
            <a:pPr>
              <a:buFont typeface="Arial" panose="020B0604020202020204" pitchFamily="34" charset="0"/>
              <a:buChar char="•"/>
            </a:pPr>
            <a:r>
              <a:rPr lang="en-US" b="1" dirty="0"/>
              <a:t>Competitors</a:t>
            </a:r>
            <a:r>
              <a:rPr lang="en-US" dirty="0"/>
              <a:t>:</a:t>
            </a:r>
          </a:p>
          <a:p>
            <a:pPr marL="742950" lvl="1" indent="-285750">
              <a:buFont typeface="Arial" panose="020B0604020202020204" pitchFamily="34" charset="0"/>
              <a:buChar char="•"/>
            </a:pPr>
            <a:r>
              <a:rPr lang="en-US" b="1" dirty="0"/>
              <a:t>Virgin Galactic</a:t>
            </a:r>
            <a:r>
              <a:rPr lang="en-US" dirty="0"/>
              <a:t>: Suborbital spaceflights.</a:t>
            </a:r>
          </a:p>
          <a:p>
            <a:pPr marL="742950" lvl="1" indent="-285750">
              <a:buFont typeface="Arial" panose="020B0604020202020204" pitchFamily="34" charset="0"/>
              <a:buChar char="•"/>
            </a:pPr>
            <a:r>
              <a:rPr lang="en-US" b="1" dirty="0"/>
              <a:t>Rocket Lab</a:t>
            </a:r>
            <a:r>
              <a:rPr lang="en-US" dirty="0"/>
              <a:t>: Small satellite launches.</a:t>
            </a:r>
          </a:p>
          <a:p>
            <a:pPr marL="742950" lvl="1" indent="-285750">
              <a:buFont typeface="Arial" panose="020B0604020202020204" pitchFamily="34" charset="0"/>
              <a:buChar char="•"/>
            </a:pPr>
            <a:r>
              <a:rPr lang="en-US" b="1" dirty="0"/>
              <a:t>Blue Origin</a:t>
            </a:r>
            <a:r>
              <a:rPr lang="en-US" dirty="0"/>
              <a:t>: Reusable sub-orbital and orbital rockets.</a:t>
            </a:r>
          </a:p>
          <a:p>
            <a:r>
              <a:rPr lang="en-US" b="1" dirty="0"/>
              <a:t>My Role at Space Y</a:t>
            </a:r>
          </a:p>
          <a:p>
            <a:pPr lvl="1">
              <a:buFont typeface="Arial" panose="020B0604020202020204" pitchFamily="34" charset="0"/>
              <a:buChar char="•"/>
            </a:pPr>
            <a:r>
              <a:rPr lang="en-US" b="1" dirty="0"/>
              <a:t>Data Scientist at Space Y</a:t>
            </a:r>
            <a:r>
              <a:rPr lang="en-US" dirty="0"/>
              <a:t> competing with SpaceX.</a:t>
            </a:r>
          </a:p>
          <a:p>
            <a:pPr lvl="1">
              <a:buFont typeface="Arial" panose="020B0604020202020204" pitchFamily="34" charset="0"/>
              <a:buChar char="•"/>
            </a:pPr>
            <a:r>
              <a:rPr lang="en-US" dirty="0"/>
              <a:t>Using data science to predict first-stage landings.</a:t>
            </a:r>
          </a:p>
          <a:p>
            <a:pPr>
              <a:buFont typeface="Arial" panose="020B0604020202020204" pitchFamily="34" charset="0"/>
              <a:buChar char="•"/>
            </a:pPr>
            <a:r>
              <a:rPr lang="en-US" dirty="0"/>
              <a:t>Critical for </a:t>
            </a:r>
            <a:r>
              <a:rPr lang="en-US" b="1" dirty="0"/>
              <a:t>pricing</a:t>
            </a:r>
            <a:r>
              <a:rPr lang="en-US" dirty="0"/>
              <a:t> and </a:t>
            </a:r>
            <a:r>
              <a:rPr lang="en-US" b="1" dirty="0"/>
              <a:t>competitive cost strategies</a:t>
            </a:r>
            <a:r>
              <a:rPr lang="en-US" dirty="0"/>
              <a:t>.</a:t>
            </a:r>
          </a:p>
        </p:txBody>
      </p:sp>
      <p:pic>
        <p:nvPicPr>
          <p:cNvPr id="8" name="Graphic 7">
            <a:extLst>
              <a:ext uri="{FF2B5EF4-FFF2-40B4-BE49-F238E27FC236}">
                <a16:creationId xmlns:a16="http://schemas.microsoft.com/office/drawing/2014/main" id="{393D4CB5-B8E0-FB23-9D2D-EBEEF60164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892" y="365125"/>
            <a:ext cx="3858108" cy="5776304"/>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7F16-B78C-8407-D66A-6CC82EAB85C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5FD0E0B-4685-87BF-683A-978FC00DF56F}"/>
              </a:ext>
            </a:extLst>
          </p:cNvPr>
          <p:cNvSpPr>
            <a:spLocks noGrp="1"/>
          </p:cNvSpPr>
          <p:nvPr>
            <p:ph sz="half" idx="1"/>
          </p:nvPr>
        </p:nvSpPr>
        <p:spPr/>
        <p:txBody>
          <a:bodyPr/>
          <a:lstStyle/>
          <a:p>
            <a:r>
              <a:rPr lang="en-US" dirty="0"/>
              <a:t>Space Y is striving to optimize rocket reusability, similar to SpaceX’s success in reducing launch costs by recovering the first stage. The goal is to predict the likelihood of a successful landing, enabling Space Y to make data-driven decisions, minimize launch costs, and remain competitive.</a:t>
            </a:r>
          </a:p>
        </p:txBody>
      </p:sp>
      <p:sp>
        <p:nvSpPr>
          <p:cNvPr id="4" name="Content Placeholder 3">
            <a:extLst>
              <a:ext uri="{FF2B5EF4-FFF2-40B4-BE49-F238E27FC236}">
                <a16:creationId xmlns:a16="http://schemas.microsoft.com/office/drawing/2014/main" id="{EF731AD7-9C75-9823-00A4-6C4B6D5642B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4305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372564" y="1667328"/>
            <a:ext cx="7068725" cy="4465447"/>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goal is to predict the cost and success rate of SpaceX launches based on historical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Methods used: </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EDA, SQL queries, visualizations,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Key findings: </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The success rate of launches increases after 2013, and SpaceX’s first stage reuse has a strong impact on reducing costs. </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84BF7F0-B068-5734-F397-F8E3069B3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5536" y="490378"/>
            <a:ext cx="9374526" cy="6097992"/>
          </a:xfrm>
          <a:prstGeom prst="rect">
            <a:avLst/>
          </a:prstGeom>
        </p:spPr>
      </p:pic>
    </p:spTree>
    <p:extLst>
      <p:ext uri="{BB962C8B-B14F-4D97-AF65-F5344CB8AC3E}">
        <p14:creationId xmlns:p14="http://schemas.microsoft.com/office/powerpoint/2010/main" val="87872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0"/>
            <a:ext cx="10835516" cy="1702205"/>
          </a:xfrm>
        </p:spPr>
        <p:txBody>
          <a:bodyPr anchor="ctr">
            <a:normAutofit/>
          </a:bodyPr>
          <a:lstStyle/>
          <a:p>
            <a:r>
              <a:rPr lang="en-US" dirty="0"/>
              <a:t>METHODOLOGY: Data Collection &amp; Wrangling</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1825625"/>
            <a:ext cx="7068725" cy="4351338"/>
          </a:xfrm>
        </p:spPr>
        <p:txBody>
          <a:bodyPr>
            <a:normAutofit fontScale="92500" lnSpcReduction="10000"/>
          </a:bodyPr>
          <a:lstStyle/>
          <a:p>
            <a:r>
              <a:rPr lang="en-US" dirty="0"/>
              <a:t>Data Collection</a:t>
            </a:r>
          </a:p>
          <a:p>
            <a:pPr lvl="1"/>
            <a:r>
              <a:rPr lang="en-US" sz="2100" dirty="0"/>
              <a:t>Sources: SpaceX APIs: Real-time mission data.</a:t>
            </a:r>
          </a:p>
          <a:p>
            <a:pPr lvl="1"/>
            <a:r>
              <a:rPr lang="en-US" sz="2100" dirty="0"/>
              <a:t>Web Scraping: Extracted historical data.</a:t>
            </a:r>
          </a:p>
          <a:p>
            <a:pPr lvl="1"/>
            <a:r>
              <a:rPr lang="en-US" sz="2100" dirty="0"/>
              <a:t>CSV Files: Pre-processed datasets:</a:t>
            </a:r>
          </a:p>
          <a:p>
            <a:pPr lvl="2"/>
            <a:r>
              <a:rPr lang="en-US" sz="1600" dirty="0"/>
              <a:t>dataset_part_1.csv</a:t>
            </a:r>
          </a:p>
          <a:p>
            <a:pPr lvl="2"/>
            <a:r>
              <a:rPr lang="en-US" sz="1600" dirty="0"/>
              <a:t>dataset_part_2.csv</a:t>
            </a:r>
          </a:p>
          <a:p>
            <a:pPr lvl="2"/>
            <a:r>
              <a:rPr lang="en-US" sz="1600" dirty="0"/>
              <a:t>dataset_part_3.csv</a:t>
            </a:r>
          </a:p>
          <a:p>
            <a:r>
              <a:rPr lang="en-US" dirty="0"/>
              <a:t>Data Wrangling</a:t>
            </a:r>
          </a:p>
          <a:p>
            <a:pPr lvl="1"/>
            <a:r>
              <a:rPr lang="en-US" sz="2000" dirty="0"/>
              <a:t>Cleaning:</a:t>
            </a:r>
          </a:p>
          <a:p>
            <a:pPr lvl="2"/>
            <a:r>
              <a:rPr lang="en-US" sz="1600" dirty="0"/>
              <a:t>Handled missing values and inconsistencies.</a:t>
            </a:r>
          </a:p>
          <a:p>
            <a:pPr lvl="1"/>
            <a:r>
              <a:rPr lang="en-US" sz="2000" dirty="0"/>
              <a:t>Feature Engineering:</a:t>
            </a:r>
          </a:p>
          <a:p>
            <a:pPr lvl="2"/>
            <a:r>
              <a:rPr lang="en-US" sz="1600" dirty="0"/>
              <a:t>Extracted year from Date for trend analysis</a:t>
            </a:r>
            <a:r>
              <a:rPr lang="en-US" sz="1200" dirty="0"/>
              <a:t>.</a:t>
            </a:r>
          </a:p>
          <a:p>
            <a:pPr lvl="1"/>
            <a:r>
              <a:rPr lang="en-US" sz="2000" dirty="0"/>
              <a:t>Encoding:</a:t>
            </a:r>
          </a:p>
          <a:p>
            <a:pPr lvl="2"/>
            <a:r>
              <a:rPr lang="en-US" sz="1600" dirty="0"/>
              <a:t>Applied </a:t>
            </a:r>
            <a:r>
              <a:rPr lang="en-US" sz="1600" dirty="0" err="1"/>
              <a:t>OneHotEncoding</a:t>
            </a:r>
            <a:r>
              <a:rPr lang="en-US" sz="1600" dirty="0"/>
              <a:t> to categorical variables (e.g., Orbit, </a:t>
            </a:r>
            <a:r>
              <a:rPr lang="en-US" sz="1600" dirty="0" err="1"/>
              <a:t>LaunchSite</a:t>
            </a:r>
            <a:r>
              <a:rPr lang="en-US" sz="1600" dirty="0"/>
              <a:t>).</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3"/>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119745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1316162" cy="1325563"/>
          </a:xfrm>
        </p:spPr>
        <p:txBody>
          <a:bodyPr anchor="ctr">
            <a:normAutofit/>
          </a:bodyPr>
          <a:lstStyle/>
          <a:p>
            <a:r>
              <a:rPr lang="en-US" dirty="0"/>
              <a:t>METHODOLOGY: Machine Learning Models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1825625"/>
            <a:ext cx="7068725" cy="4351338"/>
          </a:xfrm>
        </p:spPr>
        <p:txBody>
          <a:bodyPr>
            <a:normAutofit/>
          </a:bodyPr>
          <a:lstStyle/>
          <a:p>
            <a:r>
              <a:rPr lang="en-US" b="1" dirty="0"/>
              <a:t>Models &amp; Techniques</a:t>
            </a:r>
          </a:p>
          <a:p>
            <a:pPr lvl="1">
              <a:buFont typeface="Arial" panose="020B0604020202020204" pitchFamily="34" charset="0"/>
              <a:buChar char="•"/>
            </a:pPr>
            <a:r>
              <a:rPr lang="en-US" sz="2000" dirty="0"/>
              <a:t>Logistic Regression</a:t>
            </a:r>
          </a:p>
          <a:p>
            <a:pPr lvl="1">
              <a:buFont typeface="Arial" panose="020B0604020202020204" pitchFamily="34" charset="0"/>
              <a:buChar char="•"/>
            </a:pPr>
            <a:r>
              <a:rPr lang="en-US" sz="2000" dirty="0"/>
              <a:t>Decision Trees</a:t>
            </a:r>
          </a:p>
          <a:p>
            <a:pPr lvl="1">
              <a:buFont typeface="Arial" panose="020B0604020202020204" pitchFamily="34" charset="0"/>
              <a:buChar char="•"/>
            </a:pPr>
            <a:r>
              <a:rPr lang="en-US" sz="2000" dirty="0"/>
              <a:t>K-Nearest Neighbors (KNN)</a:t>
            </a:r>
          </a:p>
          <a:p>
            <a:pPr lvl="1">
              <a:buFont typeface="Arial" panose="020B0604020202020204" pitchFamily="34" charset="0"/>
              <a:buChar char="•"/>
            </a:pPr>
            <a:r>
              <a:rPr lang="en-US" sz="2000" dirty="0"/>
              <a:t>Support Vector Machines (SVM)</a:t>
            </a:r>
          </a:p>
          <a:p>
            <a:r>
              <a:rPr lang="en-US" b="1" dirty="0"/>
              <a:t>Optimization</a:t>
            </a:r>
          </a:p>
          <a:p>
            <a:pPr lvl="1">
              <a:buFont typeface="Arial" panose="020B0604020202020204" pitchFamily="34" charset="0"/>
              <a:buChar char="•"/>
            </a:pPr>
            <a:r>
              <a:rPr lang="en-US" sz="2000" dirty="0"/>
              <a:t>Used </a:t>
            </a:r>
            <a:r>
              <a:rPr lang="en-US" sz="2000" b="1" dirty="0" err="1"/>
              <a:t>GridSearchCV</a:t>
            </a:r>
            <a:r>
              <a:rPr lang="en-US" sz="2000" dirty="0"/>
              <a:t> for hyperparameter tuning.</a:t>
            </a:r>
          </a:p>
          <a:p>
            <a:pPr lvl="1">
              <a:buFont typeface="Arial" panose="020B0604020202020204" pitchFamily="34" charset="0"/>
              <a:buChar char="•"/>
            </a:pPr>
            <a:r>
              <a:rPr lang="en-US" sz="2000" b="1" dirty="0"/>
              <a:t>Cross-Validation (cv=10)</a:t>
            </a:r>
            <a:r>
              <a:rPr lang="en-US" sz="2000" dirty="0"/>
              <a:t> for accuracy improvement.</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3"/>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6466648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6299</TotalTime>
  <Words>2341</Words>
  <Application>Microsoft Office PowerPoint</Application>
  <PresentationFormat>Widescreen</PresentationFormat>
  <Paragraphs>235</Paragraphs>
  <Slides>23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Century Gothic</vt:lpstr>
      <vt:lpstr>Vapor Trail</vt:lpstr>
      <vt:lpstr>Landing Success Prediction: Optimizing Space Y’s Rocket Reusability</vt:lpstr>
      <vt:lpstr>OUTLINE</vt:lpstr>
      <vt:lpstr>INTRODUCTION</vt:lpstr>
      <vt:lpstr>Problem Statement</vt:lpstr>
      <vt:lpstr>EXECUTIVE SUMMARY</vt:lpstr>
      <vt:lpstr>PowerPoint Presentation</vt:lpstr>
      <vt:lpstr>METHODOLOGY: Data Collection &amp; Wrangling</vt:lpstr>
      <vt:lpstr>METHODOLOGY: Machine Learning Models</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Model Performance &amp; Key Insights</vt:lpstr>
      <vt:lpstr>Business Implications of Landing Predictions</vt:lpstr>
      <vt:lpstr>Summary &amp; Next Steps</vt:lpstr>
      <vt:lpstr>Supporting Data</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Brian Robertson</cp:lastModifiedBy>
  <cp:revision>23</cp:revision>
  <dcterms:created xsi:type="dcterms:W3CDTF">2020-10-28T18:29:43Z</dcterms:created>
  <dcterms:modified xsi:type="dcterms:W3CDTF">2024-10-22T17:56:19Z</dcterms:modified>
</cp:coreProperties>
</file>